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6"/>
  </p:notesMasterIdLst>
  <p:handoutMasterIdLst>
    <p:handoutMasterId r:id="rId17"/>
  </p:handoutMasterIdLst>
  <p:sldIdLst>
    <p:sldId id="622" r:id="rId4"/>
    <p:sldId id="676" r:id="rId5"/>
    <p:sldId id="654" r:id="rId6"/>
    <p:sldId id="655" r:id="rId7"/>
    <p:sldId id="656" r:id="rId8"/>
    <p:sldId id="677" r:id="rId9"/>
    <p:sldId id="680" r:id="rId10"/>
    <p:sldId id="681" r:id="rId11"/>
    <p:sldId id="682" r:id="rId12"/>
    <p:sldId id="683" r:id="rId13"/>
    <p:sldId id="684" r:id="rId14"/>
    <p:sldId id="685" r:id="rId15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2403397-DC87-4AA5-9E50-DFD4A1CCB781}">
          <p14:sldIdLst>
            <p14:sldId id="622"/>
            <p14:sldId id="676"/>
            <p14:sldId id="654"/>
            <p14:sldId id="655"/>
            <p14:sldId id="656"/>
            <p14:sldId id="677"/>
            <p14:sldId id="680"/>
            <p14:sldId id="681"/>
            <p14:sldId id="682"/>
            <p14:sldId id="683"/>
            <p14:sldId id="684"/>
            <p14:sldId id="6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Wai-chung Henry" initials="LWH" lastIdx="15" clrIdx="0">
    <p:extLst>
      <p:ext uri="{19B8F6BF-5375-455C-9EA6-DF929625EA0E}">
        <p15:presenceInfo xmlns:p15="http://schemas.microsoft.com/office/powerpoint/2012/main" userId="S-1-5-21-2637006528-1015924553-1750768987-1160" providerId="AD"/>
      </p:ext>
    </p:extLst>
  </p:cmAuthor>
  <p:cmAuthor id="2" name="SIM7" initials="SIM7" lastIdx="19" clrIdx="1">
    <p:extLst>
      <p:ext uri="{19B8F6BF-5375-455C-9EA6-DF929625EA0E}">
        <p15:presenceInfo xmlns:p15="http://schemas.microsoft.com/office/powerpoint/2012/main" userId="SIM7" providerId="None"/>
      </p:ext>
    </p:extLst>
  </p:cmAuthor>
  <p:cmAuthor id="3" name="LAM, Hiu-fung Cathy" initials="LHC" lastIdx="6" clrIdx="2">
    <p:extLst>
      <p:ext uri="{19B8F6BF-5375-455C-9EA6-DF929625EA0E}">
        <p15:presenceInfo xmlns:p15="http://schemas.microsoft.com/office/powerpoint/2012/main" userId="S-1-5-21-2637006528-1015924553-1750768987-30449" providerId="AD"/>
      </p:ext>
    </p:extLst>
  </p:cmAuthor>
  <p:cmAuthor id="4" name="SIM" initials="SIM" lastIdx="22" clrIdx="3">
    <p:extLst>
      <p:ext uri="{19B8F6BF-5375-455C-9EA6-DF929625EA0E}">
        <p15:presenceInfo xmlns:p15="http://schemas.microsoft.com/office/powerpoint/2012/main" userId="SIM" providerId="None"/>
      </p:ext>
    </p:extLst>
  </p:cmAuthor>
  <p:cmAuthor id="5" name="Ricardo Yu" initials="RY" lastIdx="15" clrIdx="4">
    <p:extLst>
      <p:ext uri="{19B8F6BF-5375-455C-9EA6-DF929625EA0E}">
        <p15:presenceInfo xmlns:p15="http://schemas.microsoft.com/office/powerpoint/2012/main" userId="S::ricardo.yu@ges.com.hk::48e45529-1bd2-4b89-9705-aafce10c1b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AFD"/>
    <a:srgbClr val="2E75B6"/>
    <a:srgbClr val="CEE1F2"/>
    <a:srgbClr val="B5D2EC"/>
    <a:srgbClr val="FF3399"/>
    <a:srgbClr val="663300"/>
    <a:srgbClr val="FFCC99"/>
    <a:srgbClr val="FFCCFF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6" autoAdjust="0"/>
    <p:restoredTop sz="83605" autoAdjust="0"/>
  </p:normalViewPr>
  <p:slideViewPr>
    <p:cSldViewPr snapToGrid="0">
      <p:cViewPr varScale="1">
        <p:scale>
          <a:sx n="95" d="100"/>
          <a:sy n="95" d="100"/>
        </p:scale>
        <p:origin x="109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9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r">
              <a:defRPr sz="1200"/>
            </a:lvl1pPr>
          </a:lstStyle>
          <a:p>
            <a:fld id="{5A6930C4-1CEF-44DC-BA4F-D4673626C546}" type="datetimeFigureOut">
              <a:rPr lang="zh-HK" altLang="en-US" smtClean="0"/>
              <a:t>9/1/2025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9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r">
              <a:defRPr sz="1200"/>
            </a:lvl1pPr>
          </a:lstStyle>
          <a:p>
            <a:fld id="{CDEF0C94-2FE2-4F67-B31A-C622EEA70F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7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864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71A6E3F1-224B-425D-A857-3CA308D64953}" type="datetimeFigureOut">
              <a:rPr lang="zh-HK" altLang="en-US" smtClean="0"/>
              <a:t>9/1/2025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02" y="4777198"/>
            <a:ext cx="5437275" cy="3908613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864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E360F69-5F52-4D59-8E6C-D976104DA9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270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48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1" y="17393"/>
            <a:ext cx="2489606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 userDrawn="1"/>
        </p:nvGrpSpPr>
        <p:grpSpPr>
          <a:xfrm>
            <a:off x="11351895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4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4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 userDrawn="1"/>
        </p:nvSpPr>
        <p:spPr>
          <a:xfrm>
            <a:off x="333148" y="564846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 userDrawn="1"/>
        </p:nvSpPr>
        <p:spPr>
          <a:xfrm rot="16200000">
            <a:off x="10192598" y="4788826"/>
            <a:ext cx="315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4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0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24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2100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80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700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690065EC-2AB5-4318-9AAB-4D71484F2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1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1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13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DQT–STUABS-</a:t>
            </a:r>
            <a:fld id="{5C19C099-E04D-476D-ACAF-0E8A340DF6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54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 userDrawn="1"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 userDrawn="1"/>
        </p:nvSpPr>
        <p:spPr>
          <a:xfrm>
            <a:off x="41565" y="6480355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80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 userDrawn="1"/>
        </p:nvSpPr>
        <p:spPr>
          <a:xfrm>
            <a:off x="8949061" y="6400425"/>
            <a:ext cx="249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76" r:id="rId7"/>
    <p:sldLayoutId id="2147483667" r:id="rId8"/>
    <p:sldLayoutId id="2147483677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260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800" dirty="0">
          <a:solidFill>
            <a:srgbClr val="660066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2400" dirty="0">
          <a:solidFill>
            <a:srgbClr val="9900CC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2000" dirty="0">
          <a:solidFill>
            <a:srgbClr val="6600CC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80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Tahoma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>
            <a:extLst>
              <a:ext uri="{FF2B5EF4-FFF2-40B4-BE49-F238E27FC236}">
                <a16:creationId xmlns:a16="http://schemas.microsoft.com/office/drawing/2014/main" id="{E53A21EC-896E-45A5-8B84-DF47F1561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/>
          <a:p>
            <a:br>
              <a:rPr lang="zh-TW" altLang="en-US" dirty="0">
                <a:solidFill>
                  <a:srgbClr val="7030A0"/>
                </a:solidFill>
                <a:latin typeface="+mn-ea"/>
              </a:rPr>
            </a:br>
            <a:r>
              <a:rPr lang="zh-TW" altLang="en-US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「報告管理」模組</a:t>
            </a: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7CC95342-8025-4EF7-BD35-40C728ED0EDB}"/>
              </a:ext>
            </a:extLst>
          </p:cNvPr>
          <p:cNvSpPr txBox="1">
            <a:spLocks/>
          </p:cNvSpPr>
          <p:nvPr/>
        </p:nvSpPr>
        <p:spPr bwMode="auto">
          <a:xfrm>
            <a:off x="6899242" y="3581400"/>
            <a:ext cx="2447958" cy="93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altLang="zh-TW" kern="0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(RPT)</a:t>
            </a:r>
            <a:endParaRPr lang="zh-TW" altLang="en-US" kern="0" dirty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658048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7004FC-691C-416C-84D6-F5CC306CD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4A356E7-EB5D-4452-8332-C38FD9A5B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10</a:t>
            </a:fld>
            <a:endParaRPr 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ADD5341D-168D-4647-AC8B-6FB6F855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05" y="197487"/>
            <a:ext cx="9550400" cy="762000"/>
          </a:xfrm>
        </p:spPr>
        <p:txBody>
          <a:bodyPr/>
          <a:lstStyle/>
          <a:p>
            <a:r>
              <a:rPr lang="zh-TW" altLang="en-US" sz="3200" dirty="0"/>
              <a:t>存庫</a:t>
            </a:r>
            <a:endParaRPr lang="en-US" sz="3200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48A629BC-D8D2-4FA8-AFAB-E23EA392F7BA}"/>
              </a:ext>
            </a:extLst>
          </p:cNvPr>
          <p:cNvGrpSpPr/>
          <p:nvPr/>
        </p:nvGrpSpPr>
        <p:grpSpPr>
          <a:xfrm>
            <a:off x="1340805" y="1171261"/>
            <a:ext cx="7678504" cy="5461158"/>
            <a:chOff x="0" y="0"/>
            <a:chExt cx="5486400" cy="3902075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F9119EE3-45EC-4685-852B-FF595AD58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486400" cy="3902075"/>
            </a:xfrm>
            <a:prstGeom prst="rect">
              <a:avLst/>
            </a:prstGeom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8CE9A83-075C-46A3-B60B-F1DB8BACDF91}"/>
                </a:ext>
              </a:extLst>
            </p:cNvPr>
            <p:cNvSpPr/>
            <p:nvPr/>
          </p:nvSpPr>
          <p:spPr>
            <a:xfrm>
              <a:off x="1480782" y="211540"/>
              <a:ext cx="464024" cy="21154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0" name="直線單箭頭接點 9">
              <a:extLst>
                <a:ext uri="{FF2B5EF4-FFF2-40B4-BE49-F238E27FC236}">
                  <a16:creationId xmlns:a16="http://schemas.microsoft.com/office/drawing/2014/main" id="{CFE2292F-25A8-4F84-9798-438CEB427970}"/>
                </a:ext>
              </a:extLst>
            </p:cNvPr>
            <p:cNvCxnSpPr/>
            <p:nvPr/>
          </p:nvCxnSpPr>
          <p:spPr>
            <a:xfrm flipH="1">
              <a:off x="1576316" y="423081"/>
              <a:ext cx="300251" cy="109812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27099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25E03DE-34CC-451D-850C-B3EB481F5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11</a:t>
            </a:fld>
            <a:endParaRPr 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E0E60E2C-A350-4DF4-A817-48AF0D2DC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05" y="197487"/>
            <a:ext cx="9550400" cy="762000"/>
          </a:xfrm>
        </p:spPr>
        <p:txBody>
          <a:bodyPr/>
          <a:lstStyle/>
          <a:p>
            <a:r>
              <a:rPr lang="zh-TW" altLang="en-US" sz="3200" dirty="0"/>
              <a:t>存庫</a:t>
            </a:r>
            <a:endParaRPr lang="en-US" sz="3200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A133A8BD-0724-4FDD-A422-DFB2F5F2312C}"/>
              </a:ext>
            </a:extLst>
          </p:cNvPr>
          <p:cNvGrpSpPr/>
          <p:nvPr/>
        </p:nvGrpSpPr>
        <p:grpSpPr>
          <a:xfrm>
            <a:off x="963209" y="1127528"/>
            <a:ext cx="9416096" cy="1979353"/>
            <a:chOff x="0" y="0"/>
            <a:chExt cx="5485765" cy="1153160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00A2801B-E76E-4301-839F-8530E2F6C2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71"/>
            <a:stretch/>
          </p:blipFill>
          <p:spPr bwMode="auto">
            <a:xfrm>
              <a:off x="0" y="0"/>
              <a:ext cx="5485765" cy="11531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30E83E2E-23D5-47E4-B930-5732397DD0AF}"/>
                </a:ext>
              </a:extLst>
            </p:cNvPr>
            <p:cNvSpPr/>
            <p:nvPr/>
          </p:nvSpPr>
          <p:spPr>
            <a:xfrm>
              <a:off x="0" y="170597"/>
              <a:ext cx="5485765" cy="30707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AE9D20F3-4971-4CC7-ACD4-063287A9D0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09656" y="2652181"/>
            <a:ext cx="6504608" cy="3790455"/>
          </a:xfrm>
          <a:prstGeom prst="rect">
            <a:avLst/>
          </a:prstGeom>
        </p:spPr>
      </p:pic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AD5C1613-23F9-4965-A983-CB4CDDC66876}"/>
              </a:ext>
            </a:extLst>
          </p:cNvPr>
          <p:cNvCxnSpPr/>
          <p:nvPr/>
        </p:nvCxnSpPr>
        <p:spPr bwMode="auto">
          <a:xfrm>
            <a:off x="3148445" y="1683892"/>
            <a:ext cx="2275610" cy="106969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46380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5F584E-9036-415F-9379-2100383AF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89D0801-7F4B-4CB0-AE9F-1547204CC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12</a:t>
            </a:fld>
            <a:endParaRPr 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CC02233-265B-4868-911C-3B09DDEBE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527" y="1357098"/>
            <a:ext cx="8098945" cy="5099579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A80969FB-C8F0-4AF8-91BB-29FB19FA0D8B}"/>
              </a:ext>
            </a:extLst>
          </p:cNvPr>
          <p:cNvSpPr txBox="1"/>
          <p:nvPr/>
        </p:nvSpPr>
        <p:spPr>
          <a:xfrm>
            <a:off x="6372176" y="1177593"/>
            <a:ext cx="5616624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zh-TW" altLang="en-US" sz="2800" dirty="0">
                <a:effectLst/>
              </a:rPr>
              <a:t>只有</a:t>
            </a:r>
            <a:r>
              <a:rPr lang="zh-TW" altLang="zh-HK" sz="2800" b="1" dirty="0">
                <a:effectLst/>
              </a:rPr>
              <a:t>「</a:t>
            </a:r>
            <a:r>
              <a:rPr lang="zh-TW" altLang="en-US" sz="2800" b="1" dirty="0">
                <a:effectLst/>
              </a:rPr>
              <a:t>雲端</a:t>
            </a:r>
            <a:r>
              <a:rPr lang="zh-TW" altLang="zh-HK" sz="2800" b="1" dirty="0">
                <a:effectLst/>
              </a:rPr>
              <a:t>校管系統管理員」</a:t>
            </a:r>
            <a:r>
              <a:rPr lang="zh-TW" altLang="zh-HK" sz="2800" dirty="0">
                <a:effectLst/>
              </a:rPr>
              <a:t>或</a:t>
            </a:r>
            <a:r>
              <a:rPr lang="zh-TW" altLang="zh-HK" sz="2800" b="1" dirty="0">
                <a:effectLst/>
              </a:rPr>
              <a:t>「校長」</a:t>
            </a:r>
            <a:r>
              <a:rPr lang="zh-TW" altLang="zh-HK" sz="2800" dirty="0">
                <a:effectLst/>
              </a:rPr>
              <a:t>用户組的成員可查看</a:t>
            </a:r>
            <a:r>
              <a:rPr lang="zh-TW" altLang="zh-HK" sz="2800" b="1" dirty="0">
                <a:effectLst/>
              </a:rPr>
              <a:t>所有</a:t>
            </a:r>
            <a:r>
              <a:rPr lang="zh-TW" altLang="zh-HK" sz="2800" dirty="0">
                <a:effectLst/>
              </a:rPr>
              <a:t>存庫內的報告</a:t>
            </a:r>
            <a:endParaRPr lang="zh-HK" altLang="en-US" sz="28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D5AB00-CAA5-4CE4-9A7A-73A9442BC071}"/>
              </a:ext>
            </a:extLst>
          </p:cNvPr>
          <p:cNvSpPr txBox="1"/>
          <p:nvPr/>
        </p:nvSpPr>
        <p:spPr>
          <a:xfrm>
            <a:off x="5580088" y="5918444"/>
            <a:ext cx="640871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zh-TW" altLang="en-US" sz="2800" dirty="0"/>
              <a:t>可按</a:t>
            </a:r>
            <a:r>
              <a:rPr lang="zh-TW" altLang="en-US" sz="2800" b="1" dirty="0"/>
              <a:t>模組</a:t>
            </a:r>
            <a:r>
              <a:rPr lang="zh-TW" altLang="en-US" sz="2800" dirty="0"/>
              <a:t>及</a:t>
            </a:r>
            <a:r>
              <a:rPr lang="zh-TW" altLang="en-US" sz="2800" b="1" dirty="0"/>
              <a:t>報告名稱</a:t>
            </a:r>
            <a:r>
              <a:rPr lang="zh-TW" altLang="en-US" sz="2800" dirty="0"/>
              <a:t>搜尋已存檔之報告</a:t>
            </a:r>
            <a:endParaRPr lang="zh-HK" altLang="en-US" sz="2800" dirty="0"/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AF89ECDA-D6BF-445C-BAE5-15CCF9D02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05" y="197487"/>
            <a:ext cx="9550400" cy="762000"/>
          </a:xfrm>
        </p:spPr>
        <p:txBody>
          <a:bodyPr/>
          <a:lstStyle/>
          <a:p>
            <a:r>
              <a:rPr lang="zh-TW" altLang="en-US" sz="3200" dirty="0"/>
              <a:t>存庫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525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>
            <a:extLst>
              <a:ext uri="{FF2B5EF4-FFF2-40B4-BE49-F238E27FC236}">
                <a16:creationId xmlns:a16="http://schemas.microsoft.com/office/drawing/2014/main" id="{49488978-F0D7-425A-9F88-5B9892191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wrap="square" anchor="ctr">
            <a:spAutoFit/>
          </a:bodyPr>
          <a:lstStyle/>
          <a:p>
            <a:pPr>
              <a:defRPr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報告類別及模組主要功能</a:t>
            </a:r>
            <a:endParaRPr kumimoji="1" lang="zh-TW" altLang="en-US" sz="3200" kern="1200" dirty="0">
              <a:latin typeface="+mj-ea"/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C8889D67-91AE-43BF-9E83-6F86C98EA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zh-TW" altLang="en-US" sz="3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報告類別</a:t>
            </a:r>
            <a:r>
              <a:rPr lang="en-US" altLang="zh-TW" sz="3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3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r>
              <a:rPr lang="en-HK" altLang="zh-TW" sz="3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分析報告</a:t>
            </a:r>
          </a:p>
          <a:p>
            <a:pPr marL="857250" lvl="1" indent="-457200"/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檢視學生表現和發展</a:t>
            </a:r>
          </a:p>
          <a:p>
            <a:pPr marL="857250" lvl="1" indent="-457200"/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提供決策及管理資訊</a:t>
            </a:r>
            <a:endParaRPr lang="en-HK" altLang="zh-TW" sz="2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HK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「報告管理」模組的主要功能</a:t>
            </a:r>
            <a:endParaRPr lang="en-HK" altLang="zh-TW" sz="3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342900"/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zh-TW" altLang="en-US" sz="240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載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編修範本</a:t>
            </a:r>
            <a:endParaRPr lang="en-HK" altLang="zh-TW" sz="2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342900"/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存庫</a:t>
            </a:r>
            <a:endParaRPr lang="en-HK" altLang="zh-TW" sz="2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6732E54-0E6D-4567-8D76-CDD0F66A7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2</a:t>
            </a:fld>
            <a:endParaRPr lang="en-US" dirty="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F0B3CAE-1710-41B6-956C-280099DBBC12}"/>
              </a:ext>
            </a:extLst>
          </p:cNvPr>
          <p:cNvSpPr/>
          <p:nvPr/>
        </p:nvSpPr>
        <p:spPr bwMode="auto">
          <a:xfrm>
            <a:off x="6604000" y="1722638"/>
            <a:ext cx="3581400" cy="7620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設置在各模組內</a:t>
            </a:r>
            <a:endParaRPr lang="zh-HK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FE923E6C-44C0-4FDA-8A19-EFECD64960D3}"/>
              </a:ext>
            </a:extLst>
          </p:cNvPr>
          <p:cNvGrpSpPr/>
          <p:nvPr/>
        </p:nvGrpSpPr>
        <p:grpSpPr>
          <a:xfrm>
            <a:off x="7434233" y="3522518"/>
            <a:ext cx="2863157" cy="2153055"/>
            <a:chOff x="0" y="0"/>
            <a:chExt cx="2435962" cy="1790700"/>
          </a:xfrm>
        </p:grpSpPr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9D5F75AE-8A9A-446F-934D-F492AC6564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390775" cy="1790700"/>
            </a:xfrm>
            <a:prstGeom prst="rect">
              <a:avLst/>
            </a:prstGeom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EC0068B5-441A-4221-A133-1529E6EC0756}"/>
                </a:ext>
              </a:extLst>
            </p:cNvPr>
            <p:cNvSpPr/>
            <p:nvPr/>
          </p:nvSpPr>
          <p:spPr>
            <a:xfrm>
              <a:off x="0" y="329184"/>
              <a:ext cx="2435962" cy="79715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54132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3657600" y="5562600"/>
            <a:ext cx="62611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模擬中一派位排名表、統一分配學額統計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3657600" y="1698625"/>
            <a:ext cx="6261100" cy="707886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缺席報告（依原因、依班別、依次數）、</a:t>
            </a:r>
          </a:p>
          <a:p>
            <a:pPr algn="l" eaLnBrk="1" hangingPunct="1">
              <a:spcBef>
                <a:spcPct val="0"/>
              </a:spcBef>
            </a:pP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不同學年 </a:t>
            </a:r>
            <a:r>
              <a:rPr lang="en-US" altLang="zh-TW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月份缺席統計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3657600" y="2536825"/>
            <a:ext cx="62611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獎懲追蹤報告（依班別、學生、事件）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3657600" y="3070225"/>
            <a:ext cx="6261100" cy="707886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校內成績平均分和及格百分比分析（依級別 </a:t>
            </a:r>
            <a:r>
              <a:rPr lang="en-US" altLang="zh-TW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科目）、首末五名學生統計、最進步學生清單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3657600" y="3908425"/>
            <a:ext cx="62611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學生課外活動概覽、統計及表現</a:t>
            </a:r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3133726" y="2133600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>
            <a:off x="3124200" y="2133600"/>
            <a:ext cx="0" cy="36576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15" name="Rectangle 55"/>
          <p:cNvSpPr>
            <a:spLocks noChangeArrowheads="1"/>
          </p:cNvSpPr>
          <p:nvPr/>
        </p:nvSpPr>
        <p:spPr bwMode="auto">
          <a:xfrm>
            <a:off x="3657600" y="4495800"/>
            <a:ext cx="62611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香港學科測驗成績分析及比較（與全港學生）</a:t>
            </a:r>
          </a:p>
        </p:txBody>
      </p:sp>
      <p:sp>
        <p:nvSpPr>
          <p:cNvPr id="41016" name="Rectangle 56"/>
          <p:cNvSpPr>
            <a:spLocks noChangeArrowheads="1"/>
          </p:cNvSpPr>
          <p:nvPr/>
        </p:nvSpPr>
        <p:spPr bwMode="auto">
          <a:xfrm>
            <a:off x="3659188" y="5029200"/>
            <a:ext cx="62611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歷年公開試的成績分析</a:t>
            </a:r>
          </a:p>
        </p:txBody>
      </p:sp>
      <p:sp>
        <p:nvSpPr>
          <p:cNvPr id="8204" name="Text Box 57"/>
          <p:cNvSpPr txBox="1">
            <a:spLocks noChangeArrowheads="1"/>
          </p:cNvSpPr>
          <p:nvPr/>
        </p:nvSpPr>
        <p:spPr bwMode="auto">
          <a:xfrm>
            <a:off x="2209800" y="1905001"/>
            <a:ext cx="609600" cy="3960813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檢視學生表現和發展</a:t>
            </a:r>
          </a:p>
        </p:txBody>
      </p:sp>
      <p:sp>
        <p:nvSpPr>
          <p:cNvPr id="41018" name="Line 58"/>
          <p:cNvSpPr>
            <a:spLocks noChangeShapeType="1"/>
          </p:cNvSpPr>
          <p:nvPr/>
        </p:nvSpPr>
        <p:spPr bwMode="auto">
          <a:xfrm>
            <a:off x="3124201" y="2743200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19" name="Line 59"/>
          <p:cNvSpPr>
            <a:spLocks noChangeShapeType="1"/>
          </p:cNvSpPr>
          <p:nvPr/>
        </p:nvSpPr>
        <p:spPr bwMode="auto">
          <a:xfrm>
            <a:off x="3124201" y="3429000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20" name="Line 60"/>
          <p:cNvSpPr>
            <a:spLocks noChangeShapeType="1"/>
          </p:cNvSpPr>
          <p:nvPr/>
        </p:nvSpPr>
        <p:spPr bwMode="auto">
          <a:xfrm>
            <a:off x="3124201" y="4114800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21" name="Line 61"/>
          <p:cNvSpPr>
            <a:spLocks noChangeShapeType="1"/>
          </p:cNvSpPr>
          <p:nvPr/>
        </p:nvSpPr>
        <p:spPr bwMode="auto">
          <a:xfrm>
            <a:off x="3124201" y="4724400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22" name="Line 62"/>
          <p:cNvSpPr>
            <a:spLocks noChangeShapeType="1"/>
          </p:cNvSpPr>
          <p:nvPr/>
        </p:nvSpPr>
        <p:spPr bwMode="auto">
          <a:xfrm>
            <a:off x="3124201" y="5257800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23" name="Line 63"/>
          <p:cNvSpPr>
            <a:spLocks noChangeShapeType="1"/>
          </p:cNvSpPr>
          <p:nvPr/>
        </p:nvSpPr>
        <p:spPr bwMode="auto">
          <a:xfrm>
            <a:off x="3133726" y="5791200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24" name="Line 64"/>
          <p:cNvSpPr>
            <a:spLocks noChangeShapeType="1"/>
          </p:cNvSpPr>
          <p:nvPr/>
        </p:nvSpPr>
        <p:spPr bwMode="auto">
          <a:xfrm>
            <a:off x="2819401" y="3810000"/>
            <a:ext cx="2952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5BE8618E-7E3B-495A-99CA-1CB4734BDA47}"/>
              </a:ext>
            </a:extLst>
          </p:cNvPr>
          <p:cNvSpPr txBox="1">
            <a:spLocks/>
          </p:cNvSpPr>
          <p:nvPr/>
        </p:nvSpPr>
        <p:spPr bwMode="auto">
          <a:xfrm>
            <a:off x="2209800" y="195293"/>
            <a:ext cx="7016568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9pPr>
          </a:lstStyle>
          <a:p>
            <a:pPr eaLnBrk="0" hangingPunct="0">
              <a:buClrTx/>
              <a:buSzTx/>
              <a:buFontTx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系統報告類別</a:t>
            </a:r>
            <a:endParaRPr lang="zh-HK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投影片編號版面配置區 3">
            <a:extLst>
              <a:ext uri="{FF2B5EF4-FFF2-40B4-BE49-F238E27FC236}">
                <a16:creationId xmlns:a16="http://schemas.microsoft.com/office/drawing/2014/main" id="{A2EBE0AE-78C1-4904-B43A-C9EF07FD8EFD}"/>
              </a:ext>
            </a:extLst>
          </p:cNvPr>
          <p:cNvSpPr txBox="1">
            <a:spLocks/>
          </p:cNvSpPr>
          <p:nvPr/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lvl="0" algn="r"/>
              <a:t>3</a:t>
            </a:fld>
            <a:endParaRPr lang="en-US" altLang="en-US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5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657600" y="2078038"/>
            <a:ext cx="62611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9900"/>
              </a:buClr>
              <a:buSzPct val="110000"/>
              <a:defRPr/>
            </a:pP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班別學額資料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3648075" y="2701018"/>
            <a:ext cx="62611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rgbClr val="009900"/>
              </a:buClr>
              <a:buSzPct val="110000"/>
              <a:buFont typeface="Wingdings" pitchFamily="2" charset="2"/>
              <a:buNone/>
              <a:defRPr/>
            </a:pPr>
            <a:r>
              <a:rPr kumimoji="1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科目資料（必修、選修、科目組別、跨班別科目）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657600" y="3244850"/>
            <a:ext cx="6261100" cy="707886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學生所屬家居區議會分區、減免學費、學社、年齡及性別分析、宗教、非華語學生統計及特殊教育詳情</a:t>
            </a:r>
            <a:endParaRPr lang="zh-TW" altLang="en-US" sz="2000" b="1" dirty="0">
              <a:solidFill>
                <a:srgbClr val="0066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657600" y="4083050"/>
            <a:ext cx="6261100" cy="400110"/>
          </a:xfrm>
          <a:prstGeom prst="rect">
            <a:avLst/>
          </a:prstGeom>
          <a:solidFill>
            <a:srgbClr val="00FF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buClr>
                <a:srgbClr val="009900"/>
              </a:buClr>
              <a:buSzPct val="110000"/>
              <a:buFont typeface="Wingdings" pitchFamily="2" charset="2"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教職員履歷、 訓練分析報告</a:t>
            </a: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133726" y="2308225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3124200" y="2308226"/>
            <a:ext cx="0" cy="31464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3657600" y="4670425"/>
            <a:ext cx="6261100" cy="400110"/>
          </a:xfrm>
          <a:prstGeom prst="rect">
            <a:avLst/>
          </a:prstGeom>
          <a:solidFill>
            <a:srgbClr val="00FF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TW" altLang="en-US" sz="20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教職員缺席紀錄、病假</a:t>
            </a:r>
            <a:r>
              <a:rPr lang="en-US" altLang="zh-TW" sz="20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代課結餘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3659188" y="5203825"/>
            <a:ext cx="6261100" cy="400110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buClr>
                <a:srgbClr val="009900"/>
              </a:buClr>
              <a:buSzPct val="110000"/>
              <a:buFont typeface="Wingdings" pitchFamily="2" charset="2"/>
              <a:buNone/>
            </a:pPr>
            <a:r>
              <a:rPr lang="zh-TW" altLang="en-US" sz="20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財政狀況及年結報告、固定資產登記冊</a:t>
            </a:r>
          </a:p>
        </p:txBody>
      </p:sp>
      <p:sp>
        <p:nvSpPr>
          <p:cNvPr id="9227" name="Text Box 20"/>
          <p:cNvSpPr txBox="1">
            <a:spLocks noChangeArrowheads="1"/>
          </p:cNvSpPr>
          <p:nvPr/>
        </p:nvSpPr>
        <p:spPr bwMode="auto">
          <a:xfrm>
            <a:off x="2209800" y="1905001"/>
            <a:ext cx="609600" cy="3960813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dist" eaLnBrk="0" fontAlgn="base" hangingPunct="0">
              <a:spcBef>
                <a:spcPct val="50000"/>
              </a:spcBef>
              <a:spcAft>
                <a:spcPct val="0"/>
              </a:spcAft>
              <a:defRPr kumimoji="1" sz="4800">
                <a:solidFill>
                  <a:srgbClr val="9966FF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提供決策及管理  資訊</a:t>
            </a: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3124201" y="2917825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3124201" y="3603625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3124201" y="4289425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124201" y="4899025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3124201" y="5432425"/>
            <a:ext cx="5238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2819401" y="4016375"/>
            <a:ext cx="29527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HK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34" name="WordArt 32"/>
          <p:cNvSpPr>
            <a:spLocks noChangeArrowheads="1" noChangeShapeType="1" noTextEdit="1"/>
          </p:cNvSpPr>
          <p:nvPr/>
        </p:nvSpPr>
        <p:spPr bwMode="auto">
          <a:xfrm>
            <a:off x="2208214" y="836613"/>
            <a:ext cx="7775575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HK" altLang="en-US" sz="36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7FAF67F-56F9-474E-B50E-EF5EB66A467E}"/>
              </a:ext>
            </a:extLst>
          </p:cNvPr>
          <p:cNvSpPr txBox="1">
            <a:spLocks/>
          </p:cNvSpPr>
          <p:nvPr/>
        </p:nvSpPr>
        <p:spPr bwMode="auto">
          <a:xfrm>
            <a:off x="2209800" y="195293"/>
            <a:ext cx="7016568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9pPr>
          </a:lstStyle>
          <a:p>
            <a:pPr eaLnBrk="0" hangingPunct="0">
              <a:buClrTx/>
              <a:buSzTx/>
              <a:buFontTx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系統報告類別</a:t>
            </a:r>
            <a:endParaRPr lang="zh-HK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投影片編號版面配置區 3">
            <a:extLst>
              <a:ext uri="{FF2B5EF4-FFF2-40B4-BE49-F238E27FC236}">
                <a16:creationId xmlns:a16="http://schemas.microsoft.com/office/drawing/2014/main" id="{A41535EE-D886-40B5-8C14-95B99B24C2BA}"/>
              </a:ext>
            </a:extLst>
          </p:cNvPr>
          <p:cNvSpPr txBox="1">
            <a:spLocks/>
          </p:cNvSpPr>
          <p:nvPr/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lvl="0" algn="r"/>
              <a:t>4</a:t>
            </a:fld>
            <a:endParaRPr lang="en-US" altLang="en-US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83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93F96B9-4244-44CB-A575-8AA04C3B3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765" y="155660"/>
            <a:ext cx="6962056" cy="762000"/>
          </a:xfrm>
        </p:spPr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報告輸出格式及範本</a:t>
            </a:r>
            <a:endParaRPr lang="zh-HK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38946176-26DE-4056-A808-1ECAEF813CD5}"/>
              </a:ext>
            </a:extLst>
          </p:cNvPr>
          <p:cNvSpPr/>
          <p:nvPr/>
        </p:nvSpPr>
        <p:spPr bwMode="auto">
          <a:xfrm>
            <a:off x="6455602" y="3204151"/>
            <a:ext cx="4578472" cy="115824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5">
                <a:lumMod val="25000"/>
              </a:schemeClr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Crystal Report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軟件建立系統範本</a:t>
            </a:r>
            <a:endParaRPr lang="zh-HK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1B8D067-00FF-49A9-9749-110D8F43D7D7}"/>
              </a:ext>
            </a:extLst>
          </p:cNvPr>
          <p:cNvSpPr txBox="1">
            <a:spLocks noChangeArrowheads="1"/>
          </p:cNvSpPr>
          <p:nvPr/>
        </p:nvSpPr>
        <p:spPr>
          <a:xfrm>
            <a:off x="2155765" y="1617575"/>
            <a:ext cx="7704137" cy="4608513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rgbClr val="9900CC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rgbClr val="6600CC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rgbClr val="333399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200" indent="-457200"/>
            <a:r>
              <a:rPr lang="zh-TW" altLang="en-US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報告輸出格式</a:t>
            </a:r>
            <a:endParaRPr lang="en-HK" altLang="zh-TW" kern="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342900"/>
            <a:r>
              <a:rPr lang="en-HK" altLang="zh-TW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PDF</a:t>
            </a:r>
          </a:p>
          <a:p>
            <a:pPr lvl="1" indent="-342900"/>
            <a:r>
              <a:rPr lang="en-HK" altLang="zh-TW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WORD</a:t>
            </a:r>
          </a:p>
          <a:p>
            <a:pPr lvl="1" indent="-342900"/>
            <a:r>
              <a:rPr lang="en-HK" altLang="zh-TW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EXCEL</a:t>
            </a:r>
          </a:p>
          <a:p>
            <a:pPr lvl="1" indent="-342900"/>
            <a:r>
              <a:rPr lang="en-HK" altLang="zh-TW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RICH TEXT</a:t>
            </a:r>
          </a:p>
          <a:p>
            <a:pPr marL="400050" lvl="1" indent="0">
              <a:buSzPct val="100000"/>
              <a:buNone/>
            </a:pPr>
            <a:endParaRPr lang="en-HK" altLang="zh-TW" kern="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/>
            <a:r>
              <a:rPr lang="zh-TW" altLang="en-US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報告範本</a:t>
            </a:r>
            <a:endParaRPr lang="en-HK" altLang="zh-TW" kern="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342900"/>
            <a:r>
              <a:rPr lang="zh-TW" altLang="en-US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系統提供範本</a:t>
            </a:r>
            <a:endParaRPr lang="en-HK" altLang="zh-TW" kern="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342900">
              <a:buSzPct val="100000"/>
              <a:buFont typeface="Wingdings" panose="05000000000000000000" pitchFamily="2" charset="2"/>
              <a:buChar char="§"/>
            </a:pPr>
            <a:r>
              <a:rPr lang="zh-TW" altLang="en-US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用戶編製範本</a:t>
            </a:r>
            <a:endParaRPr lang="en-HK" altLang="zh-TW" kern="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0" lvl="1" indent="-457200"/>
            <a:endParaRPr lang="en-US" altLang="zh-TW" kern="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3">
            <a:extLst>
              <a:ext uri="{FF2B5EF4-FFF2-40B4-BE49-F238E27FC236}">
                <a16:creationId xmlns:a16="http://schemas.microsoft.com/office/drawing/2014/main" id="{154A5E6A-C73F-465F-A32B-3BF79DD6CE89}"/>
              </a:ext>
            </a:extLst>
          </p:cNvPr>
          <p:cNvSpPr txBox="1">
            <a:spLocks/>
          </p:cNvSpPr>
          <p:nvPr/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lvl="0" algn="r"/>
              <a:t>5</a:t>
            </a:fld>
            <a:endParaRPr lang="en-US" altLang="en-US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0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FFE85C-28E8-4958-BCDF-39183D75C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782ED5-BCB6-4698-BAF3-D31A3C0B0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6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D59935E-81BE-47C5-9F8B-70B3CAC3BC68}"/>
              </a:ext>
            </a:extLst>
          </p:cNvPr>
          <p:cNvSpPr txBox="1">
            <a:spLocks/>
          </p:cNvSpPr>
          <p:nvPr/>
        </p:nvSpPr>
        <p:spPr bwMode="auto">
          <a:xfrm>
            <a:off x="2155765" y="155660"/>
            <a:ext cx="696205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2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下載及編修報告範本</a:t>
            </a:r>
            <a:endParaRPr lang="zh-HK" altLang="en-US" sz="3200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50E15F7-863B-46E0-B4D7-1D398DA44AF5}"/>
              </a:ext>
            </a:extLst>
          </p:cNvPr>
          <p:cNvGrpSpPr/>
          <p:nvPr/>
        </p:nvGrpSpPr>
        <p:grpSpPr>
          <a:xfrm>
            <a:off x="617797" y="1922318"/>
            <a:ext cx="2863157" cy="2153055"/>
            <a:chOff x="0" y="0"/>
            <a:chExt cx="2435962" cy="1790700"/>
          </a:xfrm>
        </p:grpSpPr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11B75805-D0EF-417D-98C2-26718DD212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390775" cy="1790700"/>
            </a:xfrm>
            <a:prstGeom prst="rect">
              <a:avLst/>
            </a:prstGeom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1D14D55-7A2E-4264-9801-F554C51B596C}"/>
                </a:ext>
              </a:extLst>
            </p:cNvPr>
            <p:cNvSpPr/>
            <p:nvPr/>
          </p:nvSpPr>
          <p:spPr>
            <a:xfrm>
              <a:off x="0" y="329184"/>
              <a:ext cx="2435962" cy="79715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2" name="圖片 11">
            <a:extLst>
              <a:ext uri="{FF2B5EF4-FFF2-40B4-BE49-F238E27FC236}">
                <a16:creationId xmlns:a16="http://schemas.microsoft.com/office/drawing/2014/main" id="{5824512B-FF5E-43CD-A8A2-ED3A191C38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992" y="1509713"/>
            <a:ext cx="7803018" cy="334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913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FFE85C-28E8-4958-BCDF-39183D75C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782ED5-BCB6-4698-BAF3-D31A3C0B0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7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457A134-91E5-4A8F-9494-789FA16CC9CF}"/>
              </a:ext>
            </a:extLst>
          </p:cNvPr>
          <p:cNvSpPr txBox="1">
            <a:spLocks/>
          </p:cNvSpPr>
          <p:nvPr/>
        </p:nvSpPr>
        <p:spPr bwMode="auto">
          <a:xfrm>
            <a:off x="2155765" y="155660"/>
            <a:ext cx="696205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2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下載及編修報告範本</a:t>
            </a:r>
            <a:endParaRPr lang="zh-HK" altLang="en-US" sz="3200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E73F294E-ED60-4463-B4E3-2A4EC6B85324}"/>
              </a:ext>
            </a:extLst>
          </p:cNvPr>
          <p:cNvGrpSpPr/>
          <p:nvPr/>
        </p:nvGrpSpPr>
        <p:grpSpPr>
          <a:xfrm>
            <a:off x="1219200" y="1646555"/>
            <a:ext cx="7297416" cy="3829454"/>
            <a:chOff x="0" y="0"/>
            <a:chExt cx="5486400" cy="2879090"/>
          </a:xfrm>
        </p:grpSpPr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2357B36B-9A81-478E-AABC-3CFA4BD0A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486400" cy="2879090"/>
            </a:xfrm>
            <a:prstGeom prst="rect">
              <a:avLst/>
            </a:prstGeom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6F206D6-18AD-4D30-BD67-607F783AA40B}"/>
                </a:ext>
              </a:extLst>
            </p:cNvPr>
            <p:cNvSpPr/>
            <p:nvPr/>
          </p:nvSpPr>
          <p:spPr>
            <a:xfrm>
              <a:off x="263347" y="2275027"/>
              <a:ext cx="329184" cy="21930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3" name="圖片 12">
            <a:extLst>
              <a:ext uri="{FF2B5EF4-FFF2-40B4-BE49-F238E27FC236}">
                <a16:creationId xmlns:a16="http://schemas.microsoft.com/office/drawing/2014/main" id="{2F8AD22B-4F4B-4F4E-9F55-CC83E288B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766" y="2557341"/>
            <a:ext cx="3296110" cy="1743318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29840580-D1E1-46E7-A1DE-413AB7E69A50}"/>
              </a:ext>
            </a:extLst>
          </p:cNvPr>
          <p:cNvSpPr txBox="1"/>
          <p:nvPr/>
        </p:nvSpPr>
        <p:spPr>
          <a:xfrm>
            <a:off x="8516616" y="4437501"/>
            <a:ext cx="344665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Crystal Reports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軟件修改範本</a:t>
            </a:r>
            <a:endParaRPr lang="zh-HK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49C3B60E-59AA-464D-91A0-73887697995D}"/>
              </a:ext>
            </a:extLst>
          </p:cNvPr>
          <p:cNvSpPr/>
          <p:nvPr/>
        </p:nvSpPr>
        <p:spPr bwMode="auto">
          <a:xfrm rot="13240290">
            <a:off x="8925791" y="3630679"/>
            <a:ext cx="966355" cy="65393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109351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53C971-B83F-49DF-92A3-7F5FEF1A5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05" y="197487"/>
            <a:ext cx="9550400" cy="762000"/>
          </a:xfrm>
        </p:spPr>
        <p:txBody>
          <a:bodyPr/>
          <a:lstStyle/>
          <a:p>
            <a:r>
              <a:rPr lang="zh-TW" altLang="en-US" sz="3200" dirty="0"/>
              <a:t>上載「用戶編製」報告範本</a:t>
            </a:r>
            <a:endParaRPr 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FFE85C-28E8-4958-BCDF-39183D75C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782ED5-BCB6-4698-BAF3-D31A3C0B0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8</a:t>
            </a:fld>
            <a:endParaRPr lang="en-US" dirty="0"/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C16CB964-E543-4815-BFB4-076D917ECA66}"/>
              </a:ext>
            </a:extLst>
          </p:cNvPr>
          <p:cNvGrpSpPr/>
          <p:nvPr/>
        </p:nvGrpSpPr>
        <p:grpSpPr>
          <a:xfrm>
            <a:off x="1117600" y="1317624"/>
            <a:ext cx="7839364" cy="5053849"/>
            <a:chOff x="0" y="0"/>
            <a:chExt cx="5486400" cy="3536950"/>
          </a:xfrm>
        </p:grpSpPr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6979BAC3-3288-413E-BBBF-1DEECE2C8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486400" cy="3536950"/>
            </a:xfrm>
            <a:prstGeom prst="rect">
              <a:avLst/>
            </a:prstGeom>
          </p:spPr>
        </p:pic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6B2D5F18-DF76-46C7-9718-62F9A7DFC5E7}"/>
                </a:ext>
              </a:extLst>
            </p:cNvPr>
            <p:cNvSpPr/>
            <p:nvPr/>
          </p:nvSpPr>
          <p:spPr>
            <a:xfrm>
              <a:off x="102413" y="885139"/>
              <a:ext cx="621792" cy="30723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96567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53C971-B83F-49DF-92A3-7F5FEF1A5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05" y="197487"/>
            <a:ext cx="9550400" cy="762000"/>
          </a:xfrm>
        </p:spPr>
        <p:txBody>
          <a:bodyPr/>
          <a:lstStyle/>
          <a:p>
            <a:r>
              <a:rPr lang="zh-TW" altLang="en-US" sz="3200" dirty="0"/>
              <a:t>上載「用戶編製」報告範本</a:t>
            </a:r>
            <a:endParaRPr 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FFE85C-28E8-4958-BCDF-39183D75C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782ED5-BCB6-4698-BAF3-D31A3C0B0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9</a:t>
            </a:fld>
            <a:endParaRPr lang="en-US" dirty="0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E2445954-6AF4-4929-B1D5-F8B7015851E8}"/>
              </a:ext>
            </a:extLst>
          </p:cNvPr>
          <p:cNvGrpSpPr/>
          <p:nvPr/>
        </p:nvGrpSpPr>
        <p:grpSpPr>
          <a:xfrm>
            <a:off x="642677" y="1171261"/>
            <a:ext cx="10059136" cy="5108502"/>
            <a:chOff x="0" y="0"/>
            <a:chExt cx="7768590" cy="3945255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F63A84EB-45CB-458C-9F74-49BD9FF32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768590" cy="3945255"/>
            </a:xfrm>
            <a:prstGeom prst="rect">
              <a:avLst/>
            </a:prstGeom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B4ABD693-3610-425F-8E8C-CBE16A9CD059}"/>
                </a:ext>
              </a:extLst>
            </p:cNvPr>
            <p:cNvSpPr/>
            <p:nvPr/>
          </p:nvSpPr>
          <p:spPr>
            <a:xfrm>
              <a:off x="1448410" y="2026311"/>
              <a:ext cx="6225235" cy="19019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37753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62971419-53E8-4396-B714-3F4D5B263971}" vid="{17A53775-49C6-49E5-AF25-48B9D129813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FF9752504B84386174481646F5B54" ma:contentTypeVersion="11" ma:contentTypeDescription="Create a new document." ma:contentTypeScope="" ma:versionID="97e1d518c4b2c2d2bac7cf720b57b18a">
  <xsd:schema xmlns:xsd="http://www.w3.org/2001/XMLSchema" xmlns:xs="http://www.w3.org/2001/XMLSchema" xmlns:p="http://schemas.microsoft.com/office/2006/metadata/properties" xmlns:ns2="3d76310b-ceb6-4baf-8212-2fb1443a9293" xmlns:ns3="50deb2b0-382b-46e0-953e-fe373c01e01d" targetNamespace="http://schemas.microsoft.com/office/2006/metadata/properties" ma:root="true" ma:fieldsID="fba0e34cfbeb2e053bf5b036c7e5e041" ns2:_="" ns3:_="">
    <xsd:import namespace="3d76310b-ceb6-4baf-8212-2fb1443a9293"/>
    <xsd:import namespace="50deb2b0-382b-46e0-953e-fe373c01e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310b-ceb6-4baf-8212-2fb1443a92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a62f16-d582-4834-8c6b-45a5dadf61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eb2b0-382b-46e0-953e-fe373c01e0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6672e77-3b84-461e-9b48-8db29cb37439}" ma:internalName="TaxCatchAll" ma:showField="CatchAllData" ma:web="50deb2b0-382b-46e0-953e-fe373c01e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8F2A87-AB70-497C-A643-091E2E9F2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6310b-ceb6-4baf-8212-2fb1443a9293"/>
    <ds:schemaRef ds:uri="50deb2b0-382b-46e0-953e-fe373c01e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724560-6108-47B1-90D7-9E08DC6FCE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47822</TotalTime>
  <Words>352</Words>
  <PresentationFormat>寬螢幕</PresentationFormat>
  <Paragraphs>61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微軟正黑體</vt:lpstr>
      <vt:lpstr>新細明體</vt:lpstr>
      <vt:lpstr>Arial</vt:lpstr>
      <vt:lpstr>Calibri</vt:lpstr>
      <vt:lpstr>Cooper Black</vt:lpstr>
      <vt:lpstr>Tahoma</vt:lpstr>
      <vt:lpstr>Times New Roman</vt:lpstr>
      <vt:lpstr>Trebuchet MS</vt:lpstr>
      <vt:lpstr>Wingdings</vt:lpstr>
      <vt:lpstr>佈景主題1</vt:lpstr>
      <vt:lpstr> 「報告管理」模組</vt:lpstr>
      <vt:lpstr>報告類別及模組主要功能</vt:lpstr>
      <vt:lpstr>PowerPoint 簡報</vt:lpstr>
      <vt:lpstr>PowerPoint 簡報</vt:lpstr>
      <vt:lpstr>報告輸出格式及範本</vt:lpstr>
      <vt:lpstr>PowerPoint 簡報</vt:lpstr>
      <vt:lpstr>PowerPoint 簡報</vt:lpstr>
      <vt:lpstr>上載「用戶編製」報告範本</vt:lpstr>
      <vt:lpstr>上載「用戶編製」報告範本</vt:lpstr>
      <vt:lpstr>存庫</vt:lpstr>
      <vt:lpstr>存庫</vt:lpstr>
      <vt:lpstr>存庫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2024-09-05T06:08:10Z</cp:lastPrinted>
  <dcterms:created xsi:type="dcterms:W3CDTF">2018-05-11T03:19:46Z</dcterms:created>
  <dcterms:modified xsi:type="dcterms:W3CDTF">2025-01-09T09:10:17Z</dcterms:modified>
</cp:coreProperties>
</file>